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6" r:id="rId2"/>
    <p:sldId id="269" r:id="rId3"/>
    <p:sldId id="270" r:id="rId4"/>
    <p:sldId id="273" r:id="rId5"/>
    <p:sldId id="274" r:id="rId6"/>
    <p:sldId id="268" r:id="rId7"/>
    <p:sldId id="271" r:id="rId8"/>
    <p:sldId id="258" r:id="rId9"/>
    <p:sldId id="259" r:id="rId10"/>
    <p:sldId id="256" r:id="rId11"/>
    <p:sldId id="265" r:id="rId12"/>
    <p:sldId id="272" r:id="rId13"/>
    <p:sldId id="275" r:id="rId14"/>
    <p:sldId id="276" r:id="rId15"/>
    <p:sldId id="260" r:id="rId16"/>
    <p:sldId id="261" r:id="rId17"/>
    <p:sldId id="262" r:id="rId18"/>
    <p:sldId id="263" r:id="rId19"/>
    <p:sldId id="264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1356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754B2C-C0A5-44B3-8BD8-1B8690971A6E}" type="datetimeFigureOut">
              <a:rPr lang="cs-CZ" smtClean="0"/>
              <a:t>10.01.2021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62C233-4517-4F8F-BF80-84B0D46747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8637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15406-45B1-4876-8976-B9F60AE0DE9B}" type="datetimeFigureOut">
              <a:rPr lang="cs-CZ" smtClean="0"/>
              <a:t>10.01.2021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EB4B-B74B-4075-A329-14FC553C45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4449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15406-45B1-4876-8976-B9F60AE0DE9B}" type="datetimeFigureOut">
              <a:rPr lang="cs-CZ" smtClean="0"/>
              <a:t>10.01.2021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EB4B-B74B-4075-A329-14FC553C45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9133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15406-45B1-4876-8976-B9F60AE0DE9B}" type="datetimeFigureOut">
              <a:rPr lang="cs-CZ" smtClean="0"/>
              <a:t>10.01.2021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EB4B-B74B-4075-A329-14FC553C45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7253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15406-45B1-4876-8976-B9F60AE0DE9B}" type="datetimeFigureOut">
              <a:rPr lang="cs-CZ" smtClean="0"/>
              <a:t>10.01.2021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EB4B-B74B-4075-A329-14FC553C45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7068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15406-45B1-4876-8976-B9F60AE0DE9B}" type="datetimeFigureOut">
              <a:rPr lang="cs-CZ" smtClean="0"/>
              <a:t>10.01.2021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EB4B-B74B-4075-A329-14FC553C45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7660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15406-45B1-4876-8976-B9F60AE0DE9B}" type="datetimeFigureOut">
              <a:rPr lang="cs-CZ" smtClean="0"/>
              <a:t>10.01.2021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EB4B-B74B-4075-A329-14FC553C45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392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15406-45B1-4876-8976-B9F60AE0DE9B}" type="datetimeFigureOut">
              <a:rPr lang="cs-CZ" smtClean="0"/>
              <a:t>10.01.2021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EB4B-B74B-4075-A329-14FC553C45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9450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15406-45B1-4876-8976-B9F60AE0DE9B}" type="datetimeFigureOut">
              <a:rPr lang="cs-CZ" smtClean="0"/>
              <a:t>10.01.2021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EB4B-B74B-4075-A329-14FC553C45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6845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15406-45B1-4876-8976-B9F60AE0DE9B}" type="datetimeFigureOut">
              <a:rPr lang="cs-CZ" smtClean="0"/>
              <a:t>10.01.2021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EB4B-B74B-4075-A329-14FC553C45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701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15406-45B1-4876-8976-B9F60AE0DE9B}" type="datetimeFigureOut">
              <a:rPr lang="cs-CZ" smtClean="0"/>
              <a:t>10.01.2021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EB4B-B74B-4075-A329-14FC553C45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7925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15406-45B1-4876-8976-B9F60AE0DE9B}" type="datetimeFigureOut">
              <a:rPr lang="cs-CZ" smtClean="0"/>
              <a:t>10.01.2021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EB4B-B74B-4075-A329-14FC553C45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6142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15406-45B1-4876-8976-B9F60AE0DE9B}" type="datetimeFigureOut">
              <a:rPr lang="cs-CZ" smtClean="0"/>
              <a:t>10.01.2021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3EB4B-B74B-4075-A329-14FC553C45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577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SUDOKOPYTNÍCI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556792"/>
            <a:ext cx="8445624" cy="52019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/>
              <a:t>Obr. 1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95728"/>
            <a:ext cx="7235182" cy="4769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2944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HROCH OBOJŽIVELNÝ – </a:t>
            </a:r>
            <a:r>
              <a:rPr lang="cs-CZ" sz="4000" dirty="0"/>
              <a:t>špičáky (70 cm)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79512" y="1600200"/>
            <a:ext cx="8856984" cy="5141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/>
              <a:t>Obr. 6                                                                                                 Obr. 7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40098"/>
            <a:ext cx="5184576" cy="418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140098"/>
            <a:ext cx="3096344" cy="418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5535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HROCH – </a:t>
            </a:r>
            <a:r>
              <a:rPr lang="cs-CZ" sz="4000" dirty="0"/>
              <a:t>nejnebezpečnější zvíře Afriky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600200"/>
            <a:ext cx="8507288" cy="5141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/>
              <a:t>Obr. 8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16832"/>
            <a:ext cx="7292771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8413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B83439-BE0A-4811-92DE-53F040940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667AD81-CD2C-48FA-9F61-D20429ECE6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082" t="12728" r="21117" b="17268"/>
          <a:stretch/>
        </p:blipFill>
        <p:spPr>
          <a:xfrm>
            <a:off x="899592" y="476672"/>
            <a:ext cx="7452828" cy="555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6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160D78-A619-4E1D-9370-B2469FAC6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669AE697-4A83-4100-947C-74CE091031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942" t="13360" r="22257" b="18227"/>
          <a:stretch/>
        </p:blipFill>
        <p:spPr>
          <a:xfrm>
            <a:off x="342315" y="346348"/>
            <a:ext cx="8459370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608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0EDF09-1D85-492A-8122-6141F19E2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4544" y="0"/>
            <a:ext cx="8229600" cy="114300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856C1AF6-DF4E-4017-AC7A-81068A5023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953" t="15910" r="23035" b="18859"/>
          <a:stretch/>
        </p:blipFill>
        <p:spPr>
          <a:xfrm>
            <a:off x="107504" y="100509"/>
            <a:ext cx="5364088" cy="385837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4ADB0F3-2174-4F1C-90A2-D0CF6E6935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96" t="13479" r="22142" b="22885"/>
          <a:stretch/>
        </p:blipFill>
        <p:spPr>
          <a:xfrm>
            <a:off x="3139841" y="2944848"/>
            <a:ext cx="5896655" cy="39604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F5A1C7E-51C3-4B19-BEB0-61943FAD56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63" t="15001" r="23226" b="29000"/>
          <a:stretch/>
        </p:blipFill>
        <p:spPr>
          <a:xfrm>
            <a:off x="4509264" y="128965"/>
            <a:ext cx="4536504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23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PRASE DIVOKÉ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600200"/>
            <a:ext cx="8579296" cy="51326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/>
              <a:t>Obr. 9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8841"/>
            <a:ext cx="7432298" cy="474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6177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PRASE DIVOKÉ – </a:t>
            </a:r>
            <a:r>
              <a:rPr lang="cs-CZ" sz="4000" dirty="0"/>
              <a:t>mohutné špičáky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00200"/>
            <a:ext cx="8435280" cy="51243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/>
              <a:t>Obr. 10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99139"/>
            <a:ext cx="6440674" cy="4725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4052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PRASE DIVOKÉ - selata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00200"/>
            <a:ext cx="8435280" cy="5143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/>
              <a:t>Obr. 11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88841"/>
            <a:ext cx="7028955" cy="4755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252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PRASE DOMÁCÍ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00200"/>
            <a:ext cx="8435280" cy="5141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/>
              <a:t>Obr. 12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1988840"/>
            <a:ext cx="7128793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3587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PRASE DOMÁCÍ - selata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600200"/>
            <a:ext cx="8507288" cy="51842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/>
              <a:t>Obr. 13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93" y="1988841"/>
            <a:ext cx="7238920" cy="4795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2295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eaLnBrk="1" hangingPunct="1"/>
            <a:r>
              <a:rPr lang="cs-CZ"/>
              <a:t>CHARAKTERISTIKA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4294967295"/>
          </p:nvPr>
        </p:nvSpPr>
        <p:spPr>
          <a:xfrm>
            <a:off x="179388" y="1341438"/>
            <a:ext cx="8785225" cy="5516562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cs-CZ" dirty="0">
                <a:solidFill>
                  <a:srgbClr val="FF0000"/>
                </a:solidFill>
              </a:rPr>
              <a:t>SUDOKOPYTNÍCI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Společným znakem je </a:t>
            </a:r>
            <a:r>
              <a:rPr lang="cs-CZ" sz="2800" dirty="0">
                <a:solidFill>
                  <a:srgbClr val="FF0000"/>
                </a:solidFill>
              </a:rPr>
              <a:t>sudý počet prstů</a:t>
            </a:r>
            <a:r>
              <a:rPr lang="cs-CZ" sz="2800" dirty="0"/>
              <a:t> – </a:t>
            </a:r>
            <a:r>
              <a:rPr lang="cs-CZ" sz="2800" dirty="0">
                <a:solidFill>
                  <a:srgbClr val="FF0000"/>
                </a:solidFill>
              </a:rPr>
              <a:t>4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Opírají se o </a:t>
            </a:r>
            <a:r>
              <a:rPr lang="cs-CZ" sz="2800" dirty="0">
                <a:solidFill>
                  <a:srgbClr val="FF0000"/>
                </a:solidFill>
              </a:rPr>
              <a:t>2</a:t>
            </a:r>
            <a:r>
              <a:rPr lang="cs-CZ" sz="2800" dirty="0"/>
              <a:t> prsty, a to 3. a 4. prst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2. a 5. prst je zakrnělý, při chůzi na ně nenašlapují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2800" dirty="0"/>
              <a:t>    (kromě hrochů – chodí po 4 prstech) 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1. prst vymizel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Prsty jsou zakončeny </a:t>
            </a:r>
            <a:r>
              <a:rPr lang="cs-CZ" sz="2800" dirty="0">
                <a:solidFill>
                  <a:srgbClr val="FF0000"/>
                </a:solidFill>
              </a:rPr>
              <a:t>rohovitými kopýtky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Můžeme je rozdělit na 3 podřády – </a:t>
            </a:r>
            <a:r>
              <a:rPr lang="cs-CZ" sz="2800" dirty="0" err="1"/>
              <a:t>nepřežvýkavci</a:t>
            </a:r>
            <a:endParaRPr lang="cs-CZ" sz="2800" dirty="0"/>
          </a:p>
          <a:p>
            <a:pPr marL="0" indent="0">
              <a:lnSpc>
                <a:spcPct val="90000"/>
              </a:lnSpc>
              <a:buNone/>
            </a:pPr>
            <a:r>
              <a:rPr lang="cs-CZ" sz="2800" dirty="0"/>
              <a:t>                                                                 - </a:t>
            </a:r>
            <a:r>
              <a:rPr lang="cs-CZ" sz="2800" dirty="0" err="1"/>
              <a:t>mozolnatci</a:t>
            </a:r>
            <a:endParaRPr lang="cs-CZ" sz="2800" dirty="0"/>
          </a:p>
          <a:p>
            <a:pPr marL="0" indent="0">
              <a:lnSpc>
                <a:spcPct val="90000"/>
              </a:lnSpc>
              <a:buNone/>
            </a:pPr>
            <a:r>
              <a:rPr lang="cs-CZ" sz="2800" dirty="0"/>
              <a:t>                                                                 - přežvýkavci</a:t>
            </a:r>
          </a:p>
          <a:p>
            <a:pPr marL="0" indent="0">
              <a:lnSpc>
                <a:spcPct val="90000"/>
              </a:lnSpc>
              <a:buNone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014414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SUDOKOPYTNÍCI - NEPŘEŽVÝKAVCI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600200"/>
            <a:ext cx="8856984" cy="5069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/>
              <a:t>Obr. 2                                                                                    Obr. 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132854"/>
            <a:ext cx="3333750" cy="317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45" y="2132856"/>
            <a:ext cx="4881215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0389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4F047D-CBB2-4DBD-94B3-38CBA61E2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A0D02CFD-56DA-4A6B-9E9C-3FFD828C8D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837" t="24498" r="24047" b="18435"/>
          <a:stretch/>
        </p:blipFill>
        <p:spPr>
          <a:xfrm>
            <a:off x="795908" y="548680"/>
            <a:ext cx="7890892" cy="505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14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EA3CA7-2D4D-4730-8B8C-046BCC2DC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F35D8D6E-CF3D-4851-82AD-B2E3943E97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187" t="14319" r="22012" b="18859"/>
          <a:stretch/>
        </p:blipFill>
        <p:spPr>
          <a:xfrm>
            <a:off x="615144" y="612255"/>
            <a:ext cx="7913712" cy="563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916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Zařazení do taxonomických skupin</a:t>
            </a:r>
          </a:p>
        </p:txBody>
      </p:sp>
      <p:sp>
        <p:nvSpPr>
          <p:cNvPr id="4099" name="Zástupný symbol pro obsah 2"/>
          <p:cNvSpPr>
            <a:spLocks noGrp="1"/>
          </p:cNvSpPr>
          <p:nvPr>
            <p:ph idx="4294967295"/>
          </p:nvPr>
        </p:nvSpPr>
        <p:spPr/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90000"/>
              </a:lnSpc>
              <a:buFont typeface="Arial" charset="0"/>
              <a:buNone/>
            </a:pPr>
            <a:r>
              <a:rPr lang="cs-CZ" sz="2600" dirty="0"/>
              <a:t> 1. říše – Živočichové</a:t>
            </a:r>
          </a:p>
          <a:p>
            <a:pPr marL="457200" lvl="1" indent="0" eaLnBrk="1" hangingPunct="1">
              <a:lnSpc>
                <a:spcPct val="90000"/>
              </a:lnSpc>
              <a:buFont typeface="Arial" charset="0"/>
              <a:buNone/>
            </a:pPr>
            <a:r>
              <a:rPr lang="cs-CZ" sz="2600" dirty="0"/>
              <a:t>  2. podříše – Mnohobuněční</a:t>
            </a:r>
          </a:p>
          <a:p>
            <a:pPr marL="457200" lvl="1" indent="0" eaLnBrk="1" hangingPunct="1">
              <a:lnSpc>
                <a:spcPct val="90000"/>
              </a:lnSpc>
              <a:buFont typeface="Arial" charset="0"/>
              <a:buNone/>
            </a:pPr>
            <a:r>
              <a:rPr lang="cs-CZ" sz="2600" dirty="0"/>
              <a:t>      3. kmen – Strunatci</a:t>
            </a:r>
          </a:p>
          <a:p>
            <a:pPr marL="457200" lvl="1" indent="0" eaLnBrk="1" hangingPunct="1">
              <a:lnSpc>
                <a:spcPct val="90000"/>
              </a:lnSpc>
              <a:buFont typeface="Arial" charset="0"/>
              <a:buNone/>
            </a:pPr>
            <a:r>
              <a:rPr lang="cs-CZ" sz="2600" dirty="0"/>
              <a:t>          4. podkmen – Obratlovci</a:t>
            </a:r>
          </a:p>
          <a:p>
            <a:pPr marL="457200" lvl="1" indent="0" eaLnBrk="1" hangingPunct="1">
              <a:lnSpc>
                <a:spcPct val="90000"/>
              </a:lnSpc>
              <a:buFont typeface="Arial" charset="0"/>
              <a:buNone/>
            </a:pPr>
            <a:r>
              <a:rPr lang="cs-CZ" sz="2600" dirty="0"/>
              <a:t>              5. nadtřída – </a:t>
            </a:r>
            <a:r>
              <a:rPr lang="cs-CZ" sz="2600" dirty="0" err="1"/>
              <a:t>Čelistnatci</a:t>
            </a:r>
            <a:endParaRPr lang="cs-CZ" sz="2600" dirty="0"/>
          </a:p>
          <a:p>
            <a:pPr marL="457200" lvl="1" indent="0" eaLnBrk="1" hangingPunct="1">
              <a:lnSpc>
                <a:spcPct val="90000"/>
              </a:lnSpc>
              <a:buFont typeface="Arial" charset="0"/>
              <a:buNone/>
            </a:pPr>
            <a:r>
              <a:rPr lang="cs-CZ" sz="2600" dirty="0"/>
              <a:t>                  6. třída – Savci</a:t>
            </a:r>
          </a:p>
          <a:p>
            <a:pPr marL="457200" lvl="1" indent="0" eaLnBrk="1" hangingPunct="1">
              <a:lnSpc>
                <a:spcPct val="90000"/>
              </a:lnSpc>
              <a:buFont typeface="Arial" charset="0"/>
              <a:buNone/>
            </a:pPr>
            <a:r>
              <a:rPr lang="cs-CZ" sz="2600" dirty="0"/>
              <a:t>                      7. podtřída – Živorodí</a:t>
            </a:r>
          </a:p>
          <a:p>
            <a:pPr marL="457200" lvl="1" indent="0" eaLnBrk="1" hangingPunct="1">
              <a:lnSpc>
                <a:spcPct val="90000"/>
              </a:lnSpc>
              <a:buFont typeface="Arial" charset="0"/>
              <a:buNone/>
            </a:pPr>
            <a:r>
              <a:rPr lang="cs-CZ" sz="2600" dirty="0"/>
              <a:t>                          8. nadřád – </a:t>
            </a:r>
            <a:r>
              <a:rPr lang="cs-CZ" sz="2600" dirty="0" err="1"/>
              <a:t>Placentálové</a:t>
            </a:r>
            <a:endParaRPr lang="cs-CZ" sz="2600" dirty="0"/>
          </a:p>
          <a:p>
            <a:pPr marL="457200" lvl="1" indent="0" eaLnBrk="1" hangingPunct="1">
              <a:lnSpc>
                <a:spcPct val="90000"/>
              </a:lnSpc>
              <a:buFont typeface="Arial" charset="0"/>
              <a:buNone/>
            </a:pPr>
            <a:r>
              <a:rPr lang="cs-CZ" sz="2600" dirty="0"/>
              <a:t>                              </a:t>
            </a:r>
            <a:r>
              <a:rPr lang="cs-CZ" sz="2600" dirty="0">
                <a:solidFill>
                  <a:srgbClr val="C00000"/>
                </a:solidFill>
              </a:rPr>
              <a:t>9. řád – Sudokopytníci</a:t>
            </a:r>
          </a:p>
          <a:p>
            <a:pPr marL="457200" lvl="1" indent="0" eaLnBrk="1" hangingPunct="1">
              <a:lnSpc>
                <a:spcPct val="90000"/>
              </a:lnSpc>
              <a:buFont typeface="Arial" charset="0"/>
              <a:buNone/>
            </a:pPr>
            <a:r>
              <a:rPr lang="cs-CZ" sz="2600" dirty="0">
                <a:solidFill>
                  <a:srgbClr val="FF0000"/>
                </a:solidFill>
              </a:rPr>
              <a:t>                                  10. podřád – </a:t>
            </a:r>
            <a:r>
              <a:rPr lang="cs-CZ" sz="2600" dirty="0" err="1">
                <a:solidFill>
                  <a:srgbClr val="FF0000"/>
                </a:solidFill>
              </a:rPr>
              <a:t>Nepřežvýkavci</a:t>
            </a:r>
            <a:endParaRPr lang="cs-CZ" sz="2600" dirty="0">
              <a:solidFill>
                <a:srgbClr val="FF0000"/>
              </a:solidFill>
            </a:endParaRPr>
          </a:p>
          <a:p>
            <a:pPr marL="457200" lvl="1" indent="0" eaLnBrk="1" hangingPunct="1">
              <a:lnSpc>
                <a:spcPct val="90000"/>
              </a:lnSpc>
              <a:buFont typeface="Arial" charset="0"/>
              <a:buNone/>
            </a:pPr>
            <a:r>
              <a:rPr lang="cs-CZ" sz="2600" dirty="0">
                <a:solidFill>
                  <a:srgbClr val="FF0000"/>
                </a:solidFill>
              </a:rPr>
              <a:t>                                  </a:t>
            </a:r>
            <a:endParaRPr lang="cs-CZ" sz="2600" dirty="0">
              <a:solidFill>
                <a:srgbClr val="C00000"/>
              </a:solidFill>
            </a:endParaRPr>
          </a:p>
          <a:p>
            <a:pPr marL="457200" lvl="1" indent="0" eaLnBrk="1" hangingPunct="1">
              <a:lnSpc>
                <a:spcPct val="90000"/>
              </a:lnSpc>
              <a:buFont typeface="Arial" charset="0"/>
              <a:buNone/>
            </a:pPr>
            <a:endParaRPr lang="cs-CZ" sz="2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062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eaLnBrk="1" hangingPunct="1"/>
            <a:r>
              <a:rPr lang="cs-CZ"/>
              <a:t>CHARAKTERISTIKA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4294967295"/>
          </p:nvPr>
        </p:nvSpPr>
        <p:spPr>
          <a:xfrm>
            <a:off x="179388" y="1341438"/>
            <a:ext cx="8785225" cy="5516562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cs-CZ" dirty="0">
                <a:solidFill>
                  <a:srgbClr val="FF0000"/>
                </a:solidFill>
              </a:rPr>
              <a:t>SUDOKOPYTNÍCI - NEPŘEŽVÝKAVCI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Mají sudý počet prstů – </a:t>
            </a:r>
            <a:r>
              <a:rPr lang="cs-CZ" sz="2800" dirty="0">
                <a:solidFill>
                  <a:srgbClr val="FF0000"/>
                </a:solidFill>
              </a:rPr>
              <a:t>4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Chodí po </a:t>
            </a:r>
            <a:r>
              <a:rPr lang="cs-CZ" sz="2800" dirty="0">
                <a:solidFill>
                  <a:srgbClr val="FF0000"/>
                </a:solidFill>
              </a:rPr>
              <a:t>2</a:t>
            </a:r>
            <a:r>
              <a:rPr lang="cs-CZ" sz="2800" dirty="0"/>
              <a:t> prstech (prasata), nebo </a:t>
            </a:r>
            <a:r>
              <a:rPr lang="cs-CZ" sz="2800" dirty="0">
                <a:solidFill>
                  <a:srgbClr val="FF0000"/>
                </a:solidFill>
              </a:rPr>
              <a:t>4</a:t>
            </a:r>
            <a:r>
              <a:rPr lang="cs-CZ" sz="2800" dirty="0"/>
              <a:t> prstech (hroši)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Prsty jsou zakončeny </a:t>
            </a:r>
            <a:r>
              <a:rPr lang="cs-CZ" sz="2800" dirty="0">
                <a:solidFill>
                  <a:srgbClr val="FF0000"/>
                </a:solidFill>
              </a:rPr>
              <a:t>rohovitými kopýtky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Mají</a:t>
            </a:r>
            <a:r>
              <a:rPr lang="cs-CZ" sz="2800" dirty="0">
                <a:solidFill>
                  <a:srgbClr val="FF0000"/>
                </a:solidFill>
              </a:rPr>
              <a:t> JEDNODUCHÝ žaludek</a:t>
            </a:r>
            <a:r>
              <a:rPr lang="cs-CZ" sz="2800" dirty="0"/>
              <a:t>, potravu nikdy nepřežvykují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Mají </a:t>
            </a:r>
            <a:r>
              <a:rPr lang="cs-CZ" sz="2800" dirty="0">
                <a:solidFill>
                  <a:srgbClr val="FF0000"/>
                </a:solidFill>
              </a:rPr>
              <a:t>úplný chrup </a:t>
            </a:r>
            <a:r>
              <a:rPr lang="cs-CZ" sz="2800" dirty="0"/>
              <a:t>– řezáky, špičáky, třenové zuby, stoličky</a:t>
            </a:r>
          </a:p>
          <a:p>
            <a:pPr>
              <a:lnSpc>
                <a:spcPct val="90000"/>
              </a:lnSpc>
            </a:pPr>
            <a:r>
              <a:rPr lang="cs-CZ" sz="2800" dirty="0">
                <a:solidFill>
                  <a:srgbClr val="FF0000"/>
                </a:solidFill>
              </a:rPr>
              <a:t>Špičáky</a:t>
            </a:r>
            <a:r>
              <a:rPr lang="cs-CZ" sz="2800" dirty="0"/>
              <a:t> jsou mohutné, prohnuté a trojhranné – vypadají jako kly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Zástupci – prase domácí a divoké, hroch obojživelný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Prasata jsou </a:t>
            </a:r>
            <a:r>
              <a:rPr lang="cs-CZ" sz="2800" dirty="0">
                <a:solidFill>
                  <a:srgbClr val="FF0000"/>
                </a:solidFill>
              </a:rPr>
              <a:t>všežravci</a:t>
            </a:r>
            <a:r>
              <a:rPr lang="cs-CZ" sz="2800" dirty="0"/>
              <a:t>, hroch je </a:t>
            </a:r>
            <a:r>
              <a:rPr lang="cs-CZ" sz="2800" dirty="0">
                <a:solidFill>
                  <a:srgbClr val="FF0000"/>
                </a:solidFill>
              </a:rPr>
              <a:t>býložravec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2800" dirty="0"/>
              <a:t>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289013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HROCH OBOJŽIVELNÝ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41051"/>
            <a:ext cx="8460092" cy="5132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/>
              <a:t>Obr. 4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42" y="2060848"/>
            <a:ext cx="7217950" cy="471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51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HROCH OBOJŽIVELNÝ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600200"/>
            <a:ext cx="8579296" cy="5066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/>
              <a:t>Obr. 5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44824"/>
            <a:ext cx="6789132" cy="4821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558785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288</Words>
  <Application>Microsoft Office PowerPoint</Application>
  <PresentationFormat>Předvádění na obrazovce (4:3)</PresentationFormat>
  <Paragraphs>56</Paragraphs>
  <Slides>19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2" baseType="lpstr">
      <vt:lpstr>Arial</vt:lpstr>
      <vt:lpstr>Calibri</vt:lpstr>
      <vt:lpstr>Motiv systému Office</vt:lpstr>
      <vt:lpstr>SUDOKOPYTNÍCI</vt:lpstr>
      <vt:lpstr>CHARAKTERISTIKA</vt:lpstr>
      <vt:lpstr>SUDOKOPYTNÍCI - NEPŘEŽVÝKAVCI</vt:lpstr>
      <vt:lpstr>Prezentace aplikace PowerPoint</vt:lpstr>
      <vt:lpstr>Prezentace aplikace PowerPoint</vt:lpstr>
      <vt:lpstr>Zařazení do taxonomických skupin</vt:lpstr>
      <vt:lpstr>CHARAKTERISTIKA</vt:lpstr>
      <vt:lpstr>HROCH OBOJŽIVELNÝ</vt:lpstr>
      <vt:lpstr>HROCH OBOJŽIVELNÝ</vt:lpstr>
      <vt:lpstr>HROCH OBOJŽIVELNÝ – špičáky (70 cm)</vt:lpstr>
      <vt:lpstr>HROCH – nejnebezpečnější zvíře Afriky</vt:lpstr>
      <vt:lpstr>Prezentace aplikace PowerPoint</vt:lpstr>
      <vt:lpstr>Prezentace aplikace PowerPoint</vt:lpstr>
      <vt:lpstr>Prezentace aplikace PowerPoint</vt:lpstr>
      <vt:lpstr>PRASE DIVOKÉ</vt:lpstr>
      <vt:lpstr>PRASE DIVOKÉ – mohutné špičáky</vt:lpstr>
      <vt:lpstr>PRASE DIVOKÉ - selata</vt:lpstr>
      <vt:lpstr>PRASE DOMÁCÍ</vt:lpstr>
      <vt:lpstr>PRASE DOMÁCÍ - selata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žák</dc:creator>
  <cp:lastModifiedBy>Zbyněk Koláčný</cp:lastModifiedBy>
  <cp:revision>26</cp:revision>
  <dcterms:created xsi:type="dcterms:W3CDTF">2012-04-18T08:27:41Z</dcterms:created>
  <dcterms:modified xsi:type="dcterms:W3CDTF">2021-01-10T19:51:27Z</dcterms:modified>
</cp:coreProperties>
</file>